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080" autoAdjust="0"/>
  </p:normalViewPr>
  <p:slideViewPr>
    <p:cSldViewPr>
      <p:cViewPr varScale="1">
        <p:scale>
          <a:sx n="70" d="100"/>
          <a:sy n="70" d="100"/>
        </p:scale>
        <p:origin x="154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3/9/2024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3/9/2024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dirty="0">
                <a:solidFill>
                  <a:srgbClr val="242424"/>
                </a:solidFill>
                <a:effectLst/>
                <a:latin typeface="Segoe UI" panose="020B0502040204020203" pitchFamily="34" charset="0"/>
              </a:rPr>
              <a:t>Title :   Utilizing </a:t>
            </a:r>
            <a:r>
              <a:rPr lang="en-GB" sz="1800" b="1" i="0" dirty="0">
                <a:solidFill>
                  <a:srgbClr val="242424"/>
                </a:solidFill>
                <a:effectLst/>
                <a:latin typeface="Segoe UI" panose="020B0502040204020203" pitchFamily="34" charset="0"/>
              </a:rPr>
              <a:t>Explainable AI Techniques </a:t>
            </a:r>
            <a:r>
              <a:rPr lang="en-GB" sz="1600" b="1" i="0" dirty="0">
                <a:solidFill>
                  <a:srgbClr val="242424"/>
                </a:solidFill>
                <a:effectLst/>
                <a:latin typeface="Segoe UI" panose="020B0502040204020203" pitchFamily="34" charset="0"/>
              </a:rPr>
              <a:t>in Explaining Credit Card Fraud Detection Decisions in Neural Network Models: A Comparative Analysis</a:t>
            </a:r>
          </a:p>
          <a:p>
            <a:endParaRPr lang="en-GB" sz="1600" b="1" i="0" dirty="0">
              <a:solidFill>
                <a:srgbClr val="242424"/>
              </a:solidFill>
              <a:effectLst/>
              <a:latin typeface="Segoe UI" panose="020B0502040204020203" pitchFamily="34" charset="0"/>
            </a:endParaRPr>
          </a:p>
          <a:p>
            <a:r>
              <a:rPr lang="en-GB" sz="1600" b="1" i="0" dirty="0">
                <a:solidFill>
                  <a:srgbClr val="242424"/>
                </a:solidFill>
                <a:effectLst/>
                <a:latin typeface="Segoe UI" panose="020B0502040204020203" pitchFamily="34" charset="0"/>
              </a:rPr>
              <a:t>As you can see here - my dissertation was on research,  experimentation and analysis of explanations generated on credit card fraud decisions. It’s a comparative analysis of </a:t>
            </a:r>
            <a:r>
              <a:rPr lang="en-GB" sz="1600" b="1" i="0" dirty="0" err="1">
                <a:solidFill>
                  <a:srgbClr val="242424"/>
                </a:solidFill>
                <a:effectLst/>
                <a:latin typeface="Segoe UI" panose="020B0502040204020203" pitchFamily="34" charset="0"/>
              </a:rPr>
              <a:t>of</a:t>
            </a:r>
            <a:r>
              <a:rPr lang="en-GB" sz="1600" b="1" i="0" dirty="0">
                <a:solidFill>
                  <a:srgbClr val="242424"/>
                </a:solidFill>
                <a:effectLst/>
                <a:latin typeface="Segoe UI" panose="020B0502040204020203" pitchFamily="34" charset="0"/>
              </a:rPr>
              <a:t> explainer techniques used with a neural network model built for binary fraud classification.</a:t>
            </a:r>
            <a:endParaRPr lang="en-IE" sz="1600" b="1"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a:t>
            </a:fld>
            <a:endParaRPr lang="en-US"/>
          </a:p>
        </p:txBody>
      </p:sp>
    </p:spTree>
    <p:extLst>
      <p:ext uri="{BB962C8B-B14F-4D97-AF65-F5344CB8AC3E}">
        <p14:creationId xmlns:p14="http://schemas.microsoft.com/office/powerpoint/2010/main" val="420597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1" i="0" dirty="0">
                <a:solidFill>
                  <a:srgbClr val="0D0D0D"/>
                </a:solidFill>
                <a:effectLst/>
                <a:latin typeface="Söhne"/>
              </a:rPr>
              <a:t>ANCHOR: identifying minimal sets of conditions, or 'anchors', that are sufficient to ensure the same prediction for similar instances</a:t>
            </a:r>
          </a:p>
          <a:p>
            <a:endParaRPr lang="en-GB" sz="6000" b="1" i="0" dirty="0">
              <a:solidFill>
                <a:srgbClr val="0D0D0D"/>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6000" b="1"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b="1" dirty="0"/>
          </a:p>
          <a:p>
            <a:endParaRPr lang="en-GB" sz="6000" b="1" i="0" dirty="0">
              <a:solidFill>
                <a:srgbClr val="0D0D0D"/>
              </a:solidFill>
              <a:effectLst/>
              <a:latin typeface="Söhne"/>
            </a:endParaRPr>
          </a:p>
          <a:p>
            <a:endParaRPr lang="en-GB" sz="6000" b="0" i="0" dirty="0">
              <a:solidFill>
                <a:srgbClr val="0D0D0D"/>
              </a:solidFill>
              <a:effectLst/>
              <a:latin typeface="Söhne"/>
            </a:endParaRPr>
          </a:p>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1" i="0" dirty="0">
                <a:solidFill>
                  <a:schemeClr val="accent3">
                    <a:lumMod val="75000"/>
                  </a:schemeClr>
                </a:solidFill>
                <a:effectLst/>
                <a:latin typeface="Söhne"/>
              </a:rPr>
              <a:t>DiCE, standing for Diverse Counterfactual Explanations, is like a creative friend who helps you understand AI decisions by showing you alternative scenarios. </a:t>
            </a:r>
          </a:p>
          <a:p>
            <a:endParaRPr lang="en-GB" sz="6000" b="1" i="0" dirty="0">
              <a:solidFill>
                <a:schemeClr val="accent3">
                  <a:lumMod val="75000"/>
                </a:schemeClr>
              </a:solidFill>
              <a:effectLst/>
              <a:latin typeface="Söhne"/>
            </a:endParaRPr>
          </a:p>
          <a:p>
            <a:r>
              <a:rPr lang="en-GB" sz="6000" b="1" i="0" dirty="0">
                <a:solidFill>
                  <a:srgbClr val="0D0D0D"/>
                </a:solidFill>
                <a:effectLst/>
                <a:latin typeface="Söhne"/>
              </a:rPr>
              <a:t>It answers the question, "What could have been changed in the input data to get a different outcome?" by generating examples that are close to the original data but would lead to a different decision, making it easier to grasp how and why the model arrives at its conclusions. Basically, what is the minimal changes that would flip the fraud classification in this data.</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1" i="1" dirty="0">
                <a:effectLst/>
              </a:rPr>
              <a:t>So, we’ve looked at the interpretability methods I choose to compare, but how will I actually implement the comparisons?</a:t>
            </a:r>
          </a:p>
          <a:p>
            <a:pPr algn="l"/>
            <a:endParaRPr lang="en-IE" b="1" i="1" dirty="0">
              <a:effectLst/>
              <a:latin typeface="var(--jp-code-font-family)"/>
            </a:endParaRPr>
          </a:p>
          <a:p>
            <a:pPr algn="l"/>
            <a:r>
              <a:rPr lang="en-IE" b="1" i="1" dirty="0">
                <a:effectLst/>
                <a:latin typeface="var(--jp-code-font-family)"/>
              </a:rPr>
              <a:t>In the next slides I am going to explain how I defined a set of custom metrics to provides the input into the statistical analysis, which is an attempt to score the XAI techniques – see which one is ‘the best’ and if any ranking can be applied (or not obviously) </a:t>
            </a:r>
          </a:p>
          <a:p>
            <a:pPr algn="l"/>
            <a:endParaRPr lang="en-IE" b="1" i="1" dirty="0">
              <a:effectLst/>
              <a:latin typeface="var(--jp-code-font-family)"/>
            </a:endParaRPr>
          </a:p>
          <a:p>
            <a:pPr algn="l"/>
            <a:endParaRPr lang="en-IE" b="1" i="1" dirty="0">
              <a:effectLst/>
              <a:latin typeface="var(--jp-code-font-family)"/>
            </a:endParaRPr>
          </a:p>
          <a:p>
            <a:pPr algn="l"/>
            <a:r>
              <a:rPr lang="en-IE" b="1" i="1" dirty="0">
                <a:effectLst/>
                <a:latin typeface="var(--jp-code-font-family)"/>
              </a:rPr>
              <a:t>As a reminder the NULL Hypothesis is that we CANNOT statistically distinguish the XAI techniques…</a:t>
            </a:r>
            <a:endParaRPr lang="en-IE" b="1" i="0" dirty="0">
              <a:effectLst/>
              <a:latin typeface="var(--jp-code-font-family)"/>
            </a:endParaRPr>
          </a:p>
          <a:p>
            <a:pPr algn="l"/>
            <a:endParaRPr lang="en-IE" b="0" i="0" dirty="0">
              <a:effectLst/>
              <a:latin typeface="var(--jp-content-font-family)"/>
            </a:endParaRPr>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12</a:t>
            </a:fld>
            <a:endParaRPr lang="en-US"/>
          </a:p>
        </p:txBody>
      </p:sp>
    </p:spTree>
    <p:extLst>
      <p:ext uri="{BB962C8B-B14F-4D97-AF65-F5344CB8AC3E}">
        <p14:creationId xmlns:p14="http://schemas.microsoft.com/office/powerpoint/2010/main" val="18272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First point; took CC dataset from work – elaborate? It is artificial but was built up from a number of real-world client sources in the US. (See how we are doing for time) Built a NN model – again this is about explanations from ‘black boxes’.</a:t>
            </a:r>
          </a:p>
          <a:p>
            <a:pPr algn="l"/>
            <a:endParaRPr lang="en-IE" sz="1800" b="1" i="0" u="none" strike="noStrike" baseline="0" dirty="0">
              <a:latin typeface="STIXTwoText-Bold"/>
            </a:endParaRPr>
          </a:p>
          <a:p>
            <a:pPr algn="l"/>
            <a:r>
              <a:rPr lang="en-IE" sz="1800" b="1" i="0" u="none" strike="noStrike" baseline="0" dirty="0">
                <a:latin typeface="STIXTwoText-Bold"/>
              </a:rPr>
              <a:t>The Experiments start with a check that my dataset would produce meaningful explanations – built initial framework on German Credit Default dataset; I will elaborate later why it was necessary to conduct a manual inspection of the XAI output on my CC data.</a:t>
            </a:r>
          </a:p>
          <a:p>
            <a:pPr algn="l"/>
            <a:endParaRPr lang="en-IE" sz="1800" b="1" i="0" u="none" strike="noStrike" baseline="0" dirty="0">
              <a:latin typeface="STIXTwoText-Bold"/>
            </a:endParaRPr>
          </a:p>
          <a:p>
            <a:pPr algn="l"/>
            <a:r>
              <a:rPr lang="en-IE" sz="1800" b="1" i="0" u="none" strike="noStrike" baseline="0" dirty="0">
                <a:latin typeface="STIXTwoText-Bold"/>
              </a:rPr>
              <a:t>Looked at… 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 and other slightly similar research to build my own metrics - TRANSITION</a:t>
            </a:r>
            <a:endParaRPr lang="en-GB" dirty="0"/>
          </a:p>
          <a:p>
            <a:endParaRPr lang="en-GB" dirty="0"/>
          </a:p>
          <a:p>
            <a:r>
              <a:rPr lang="en-GB" b="1" dirty="0"/>
              <a:t>It said, “For every two instances in the testing data, if the distance between features is equal to zero, then the distance between the explanations should be equal to zero.”</a:t>
            </a:r>
          </a:p>
          <a:p>
            <a:endParaRPr lang="en-GB" b="1" dirty="0"/>
          </a:p>
          <a:p>
            <a:r>
              <a:rPr lang="en-GB" b="1" dirty="0"/>
              <a:t>I amended it to…read bullet points…explain diagram..</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1" i="1" u="none" strike="noStrike" baseline="0" dirty="0">
                <a:latin typeface="STIXTwoText-Italic"/>
              </a:rPr>
              <a:t>Ok, the next metric is Stability…CLICK – no more clicks as the rest of the transitions are automatic</a:t>
            </a:r>
          </a:p>
          <a:p>
            <a:pPr algn="l"/>
            <a:endParaRPr lang="en-GB" sz="1800" b="1" i="1" u="none" strike="noStrike" baseline="0" dirty="0">
              <a:latin typeface="STIXTwoText-Italic"/>
            </a:endParaRPr>
          </a:p>
          <a:p>
            <a:pPr algn="l"/>
            <a:r>
              <a:rPr lang="en-GB" sz="1800" b="1" i="1" u="none" strike="noStrike" baseline="0" dirty="0">
                <a:latin typeface="STIXTwoText-Italic"/>
              </a:rPr>
              <a:t>Stability</a:t>
            </a:r>
            <a:r>
              <a:rPr lang="en-GB" sz="1800" b="1" i="0" u="none" strike="noStrike" baseline="0" dirty="0">
                <a:latin typeface="STIXTwoText"/>
              </a:rPr>
              <a:t>: This metric states that instances belong to the same class must have comparable </a:t>
            </a:r>
            <a:r>
              <a:rPr lang="en-IE" sz="1800" b="1" i="0" u="none" strike="noStrike" baseline="0" dirty="0">
                <a:latin typeface="STIXTwoText"/>
              </a:rPr>
              <a:t>explanations.</a:t>
            </a:r>
          </a:p>
          <a:p>
            <a:pPr algn="l"/>
            <a:endParaRPr lang="en-IE" sz="1800" b="1" i="0" u="none" strike="noStrike" baseline="0" dirty="0">
              <a:latin typeface="STIXTwoTex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1" i="0" u="none" strike="noStrike" baseline="0" dirty="0">
              <a:latin typeface="STIXTwoText"/>
            </a:endParaRPr>
          </a:p>
          <a:p>
            <a:pPr algn="l"/>
            <a:endParaRPr lang="en-IE" sz="1800" b="1" i="0" u="none" strike="noStrike" baseline="0" dirty="0">
              <a:latin typeface="STIXTwoText"/>
            </a:endParaRP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 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SEPERABILITY…CLICK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Separability</a:t>
            </a:r>
            <a:r>
              <a:rPr lang="en-GB" sz="1800" b="1" i="0" u="none" strike="noStrike" baseline="0" dirty="0">
                <a:latin typeface="STIXTwoText"/>
              </a:rPr>
              <a:t>: This metric states that if there are two dissimilar instances, then they must have dissimilar explanations. </a:t>
            </a:r>
            <a:r>
              <a:rPr lang="en-GB" sz="1800" b="0" i="0" u="none" strike="noStrike" baseline="0" dirty="0">
                <a:latin typeface="STIXTwoText"/>
              </a:rPr>
              <a:t>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a:t>
            </a:r>
            <a:r>
              <a:rPr lang="en-GB" b="1" i="0" dirty="0">
                <a:effectLst/>
                <a:latin typeface="system-ui"/>
              </a:rPr>
              <a:t>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SIMILARITY…CLICK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Similarity</a:t>
            </a:r>
            <a:r>
              <a:rPr lang="en-GB" sz="1800" b="1" i="0" u="none" strike="noStrike" baseline="0" dirty="0">
                <a:latin typeface="STIXTwoText"/>
              </a:rPr>
              <a:t>:  </a:t>
            </a:r>
            <a:r>
              <a:rPr lang="en-GB" sz="2800" b="1" i="0" dirty="0">
                <a:effectLst/>
                <a:latin typeface="system-ui"/>
              </a:rPr>
              <a:t>This metric states that the more similar the instances to be explained, the closer their explanations should be and vice versa</a:t>
            </a:r>
            <a:endParaRPr lang="en-GB" sz="1800" b="1" i="0" u="none" strike="noStrike" baseline="0" dirty="0">
              <a:latin typeface="STIXTwoText"/>
            </a:endParaRPr>
          </a:p>
          <a:p>
            <a:pPr algn="l"/>
            <a:endParaRPr lang="en-GB" sz="1800" b="0" i="0" u="none" strike="noStrike" baseline="0" dirty="0">
              <a:latin typeface="STIXTwoText"/>
            </a:endParaRPr>
          </a:p>
          <a:p>
            <a:pPr algn="l"/>
            <a:r>
              <a:rPr lang="en-GB" sz="1800" b="1" i="0" u="none" strike="noStrike" baseline="0" dirty="0">
                <a:latin typeface="STIXTwoText"/>
              </a:rPr>
              <a:t>To measure the </a:t>
            </a:r>
            <a:r>
              <a:rPr lang="en-GB" sz="1800" b="1" i="0" u="none" strike="noStrike" baseline="0" dirty="0">
                <a:latin typeface="CourierStd"/>
              </a:rPr>
              <a:t>similarity </a:t>
            </a:r>
            <a:r>
              <a:rPr lang="en-GB" sz="1800" b="1" i="0" u="none" strike="noStrike" baseline="0" dirty="0">
                <a:latin typeface="STIXTwoText"/>
              </a:rPr>
              <a:t>metric, we cluster instances in the testing data set</a:t>
            </a:r>
            <a:r>
              <a:rPr lang="en-GB" sz="1800" b="0" i="0" u="none" strike="noStrike" baseline="0" dirty="0">
                <a:latin typeface="STIXTwoText"/>
              </a:rPr>
              <a:t>, after normalization using DBSCAN algorithm. For each framework, we </a:t>
            </a:r>
            <a:r>
              <a:rPr lang="en-GB" sz="1800" b="1" i="0" u="none" strike="noStrike" baseline="0" dirty="0">
                <a:latin typeface="STIXTwoText"/>
              </a:rPr>
              <a:t>normalize the explanations and calculate the mean pairwise Euclidean distances between explanations of testing instances in the same cluster</a:t>
            </a:r>
            <a:r>
              <a:rPr lang="en-GB" sz="1800" b="0" i="0" u="none" strike="noStrike" baseline="0" dirty="0">
                <a:latin typeface="STIXTwoText"/>
              </a:rPr>
              <a:t>. The framework with the smallest mean pairwise Euclidean distances across its clusters is the best reflecting the similarity metric score – the more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1" i="0" u="none" strike="noStrike" baseline="0" dirty="0">
                <a:effectLst/>
                <a:latin typeface="STIXTwoText"/>
              </a:rPr>
              <a:t>Not a % score – the average pairwise Euclidean distance for each group of explanations.</a:t>
            </a:r>
            <a:endParaRPr lang="en-GB" sz="1800" b="1"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1" u="none" strike="noStrike" baseline="0" dirty="0">
                <a:latin typeface="STIXTwoText-Italic"/>
              </a:rPr>
              <a:t>Ok, the next metric is Computational </a:t>
            </a:r>
            <a:r>
              <a:rPr lang="en-GB" sz="1200" b="1" i="1" u="none" strike="noStrike" baseline="0" dirty="0" err="1">
                <a:latin typeface="STIXTwoText-Italic"/>
              </a:rPr>
              <a:t>Efficicency</a:t>
            </a:r>
            <a:r>
              <a:rPr lang="en-GB" sz="1200" b="1" i="1" u="none" strike="noStrike" baseline="0" dirty="0">
                <a:latin typeface="STIXTwoText-Italic"/>
              </a:rPr>
              <a:t>…CLICK – the two more clicks for the text after time image appears</a:t>
            </a:r>
          </a:p>
          <a:p>
            <a:pPr algn="l"/>
            <a:endParaRPr lang="en-GB" sz="1200" b="0" i="0" u="none" strike="noStrike" baseline="0" dirty="0">
              <a:latin typeface="STIXTwoText"/>
            </a:endParaRPr>
          </a:p>
          <a:p>
            <a:pPr algn="l"/>
            <a:r>
              <a:rPr lang="en-GB" sz="1200" b="1" i="0" u="none" strike="noStrike" baseline="0" dirty="0">
                <a:latin typeface="STIXTwoText"/>
              </a:rPr>
              <a:t>2. </a:t>
            </a:r>
            <a:r>
              <a:rPr lang="en-GB" sz="1200" b="1" i="1" u="none" strike="noStrike" baseline="0" dirty="0">
                <a:latin typeface="STIXTwoText-Italic"/>
              </a:rPr>
              <a:t>Time</a:t>
            </a:r>
            <a:r>
              <a:rPr lang="en-GB" sz="1200" b="1" i="0" u="none" strike="noStrike" baseline="0" dirty="0">
                <a:latin typeface="STIXTwoText"/>
              </a:rPr>
              <a:t>: This metric represents the average time taken by the interpretability framework to output an explanation. </a:t>
            </a:r>
            <a:endParaRPr lang="en-IE" sz="1200" b="1" i="0" u="none" strike="noStrike" baseline="0" dirty="0">
              <a:latin typeface="STIXTwoText"/>
            </a:endParaRPr>
          </a:p>
          <a:p>
            <a:endParaRPr lang="en-IE" sz="1200" b="0" i="0" u="none" strike="noStrike" baseline="0" dirty="0">
              <a:latin typeface="STIXTwoText"/>
            </a:endParaRPr>
          </a:p>
          <a:p>
            <a:r>
              <a:rPr lang="en-IE" sz="1200" b="1" i="0" u="none" strike="noStrike" baseline="0" dirty="0">
                <a:latin typeface="STIXTwoText"/>
              </a:rPr>
              <a:t>This was challenged as a metric, but I believe it is a valid metric for consideration in a commercial system.</a:t>
            </a:r>
          </a:p>
          <a:p>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p>
          <a:p>
            <a:endParaRPr lang="en-IE" sz="1200" b="0" i="0" u="none" strike="noStrike" baseline="0" dirty="0">
              <a:latin typeface="STIXTwoText"/>
            </a:endParaRPr>
          </a:p>
          <a:p>
            <a:r>
              <a:rPr lang="en-IE" sz="1200" b="1" i="0" u="none" strike="noStrike" baseline="0" dirty="0">
                <a:latin typeface="STIXTwoText"/>
              </a:rPr>
              <a:t>On click – all these output scores from the metrics feed into a statistical comparison and results output/analysis/conclusion</a:t>
            </a:r>
            <a:endParaRPr lang="en-IE" b="1" i="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That was an overview of the design, the actual implementation looks like this… TRANSITION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18</a:t>
            </a:fld>
            <a:endParaRPr lang="en-US"/>
          </a:p>
        </p:txBody>
      </p:sp>
    </p:spTree>
    <p:extLst>
      <p:ext uri="{BB962C8B-B14F-4D97-AF65-F5344CB8AC3E}">
        <p14:creationId xmlns:p14="http://schemas.microsoft.com/office/powerpoint/2010/main" val="27259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Used a Kubeflow environment to build up a series of Python notebooks to execute the stages/steps in the experiments.</a:t>
            </a:r>
          </a:p>
          <a:p>
            <a:endParaRPr lang="en-IE" b="1" dirty="0"/>
          </a:p>
          <a:p>
            <a:r>
              <a:rPr lang="en-IE" b="1" dirty="0"/>
              <a:t>Aimed to follow good software engineering practice and build as modular a framework as possible, separating out the logic that;</a:t>
            </a:r>
          </a:p>
          <a:p>
            <a:pPr marL="171450" indent="-171450">
              <a:buFontTx/>
              <a:buChar char="-"/>
            </a:pPr>
            <a:r>
              <a:rPr lang="en-IE" b="1" dirty="0"/>
              <a:t>builds the model, </a:t>
            </a:r>
          </a:p>
          <a:p>
            <a:pPr marL="171450" indent="-171450">
              <a:buFontTx/>
              <a:buChar char="-"/>
            </a:pPr>
            <a:r>
              <a:rPr lang="en-IE" b="1" dirty="0"/>
              <a:t>from the individual XAI techniques generating the explainers</a:t>
            </a:r>
          </a:p>
          <a:p>
            <a:pPr marL="171450" indent="-171450">
              <a:buFontTx/>
              <a:buChar char="-"/>
            </a:pPr>
            <a:r>
              <a:rPr lang="en-IE" b="1" dirty="0"/>
              <a:t>To the functions that actual do the metric scoring</a:t>
            </a:r>
          </a:p>
          <a:p>
            <a:pPr marL="171450" indent="-171450">
              <a:buFontTx/>
              <a:buChar char="-"/>
            </a:pPr>
            <a:r>
              <a:rPr lang="en-IE" b="1" dirty="0"/>
              <a:t>To the code that conducts and presents the statistical analysis</a:t>
            </a:r>
          </a:p>
          <a:p>
            <a:pPr marL="0" indent="0">
              <a:buFontTx/>
              <a:buNone/>
            </a:pPr>
            <a:endParaRPr lang="en-IE" b="1" dirty="0"/>
          </a:p>
          <a:p>
            <a:pPr marL="0" indent="0">
              <a:buFontTx/>
              <a:buNone/>
            </a:pPr>
            <a:r>
              <a:rPr lang="en-IE" b="1" dirty="0"/>
              <a:t>The idea was to make the codebase as extensible as possible – the link is on screen to my GitHub repo (included in Thesis appendices)</a:t>
            </a:r>
          </a:p>
          <a:p>
            <a:pPr marL="0" indent="0">
              <a:buFontTx/>
              <a:buNone/>
            </a:pPr>
            <a:endParaRPr lang="en-IE" b="1" dirty="0"/>
          </a:p>
          <a:p>
            <a:pPr marL="0" indent="0">
              <a:buFontTx/>
              <a:buNone/>
            </a:pPr>
            <a:r>
              <a:rPr lang="en-IE" b="1" dirty="0"/>
              <a:t>I will explain in a moment why it was necessary to break the input Test data into ‘chunks’ before generating the explanations.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330194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I’m starting with a very brief explanation of why I choose this area of research, as I believe it frame the motivation and approach I followed in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a:t>
            </a:fld>
            <a:endParaRPr lang="en-US"/>
          </a:p>
        </p:txBody>
      </p:sp>
    </p:spTree>
    <p:extLst>
      <p:ext uri="{BB962C8B-B14F-4D97-AF65-F5344CB8AC3E}">
        <p14:creationId xmlns:p14="http://schemas.microsoft.com/office/powerpoint/2010/main" val="340841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On click brings you in TRANSITIONS do the rest.</a:t>
            </a:r>
          </a:p>
          <a:p>
            <a:endParaRPr lang="en-IE" b="1" dirty="0"/>
          </a:p>
          <a:p>
            <a:r>
              <a:rPr lang="en-IE" b="1" dirty="0"/>
              <a:t>Briefly coming back to the point that, before running the metrics experiments proper, I carried out a manual verification that XAI outputs generated on my data were meaningful.</a:t>
            </a:r>
          </a:p>
          <a:p>
            <a:endParaRPr lang="en-IE" b="1" dirty="0"/>
          </a:p>
          <a:p>
            <a:r>
              <a:rPr lang="en-IE" b="1" dirty="0"/>
              <a:t>No point having bad data going into the metrics.</a:t>
            </a:r>
          </a:p>
          <a:p>
            <a:endParaRPr lang="en-IE" b="1" dirty="0"/>
          </a:p>
          <a:p>
            <a:r>
              <a:rPr lang="en-IE" b="1" dirty="0"/>
              <a:t>I had to create my own visualisations on the ANCHOR and DiCE output to handle reverse scaling and better visibility on the counterfactuals. I did run into some problems at this point but I will come back to that before the end of the presentation.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I did confirm that the interpretability techniques would work with my data…and I could generate the metrics score… NEXT SLIDE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21</a:t>
            </a:fld>
            <a:endParaRPr lang="en-US"/>
          </a:p>
        </p:txBody>
      </p:sp>
    </p:spTree>
    <p:extLst>
      <p:ext uri="{BB962C8B-B14F-4D97-AF65-F5344CB8AC3E}">
        <p14:creationId xmlns:p14="http://schemas.microsoft.com/office/powerpoint/2010/main" val="2364252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Just move onto slide and it’s all transitions…</a:t>
            </a:r>
          </a:p>
          <a:p>
            <a:endParaRPr lang="en-IE" b="1" dirty="0"/>
          </a:p>
          <a:p>
            <a:r>
              <a:rPr lang="en-IE" b="1" dirty="0"/>
              <a:t>So, test data was broken down into 20 blocks and hence I got four sets of results against those blocks – as I said I will elaborate very shortly on why I chose to break the input Test Data up like this</a:t>
            </a:r>
          </a:p>
          <a:p>
            <a:endParaRPr lang="en-IE" b="1" dirty="0"/>
          </a:p>
          <a:p>
            <a:r>
              <a:rPr lang="en-IE" b="1" dirty="0"/>
              <a:t>The results for each metric for each XAI technique was averaged and then analysed to see if there is a statistical difference…which I could determine that there is NOT, confirming the NULL Hypothesis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TRANSITION in…Elaborating here a little further on the statistical analysis, but also want to pick out some of the main experiment observations….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Click and talk to each bullet point…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Read the first line as is…</a:t>
            </a:r>
          </a:p>
          <a:p>
            <a:endParaRPr lang="en-IE" b="1" dirty="0"/>
          </a:p>
          <a:p>
            <a:endParaRPr lang="en-IE" b="1" dirty="0"/>
          </a:p>
          <a:p>
            <a:r>
              <a:rPr lang="en-IE" b="1" dirty="0"/>
              <a:t>To convince a Product Manager, we would need more datasets and more XAI techniques…</a:t>
            </a:r>
          </a:p>
          <a:p>
            <a:endParaRPr lang="en-IE" b="1" dirty="0"/>
          </a:p>
          <a:p>
            <a:r>
              <a:rPr lang="en-IE" b="1" dirty="0"/>
              <a:t>On the last point, I very deliberately choose not to go down the route of a human-led survey for this thesis, but when one looks at the output from ANCHORS and DiCE there is an argument that this information would be really most useful when being interpreted by a credit card fraud investigator. </a:t>
            </a:r>
          </a:p>
          <a:p>
            <a:endParaRPr lang="en-IE" b="1" dirty="0"/>
          </a:p>
          <a:p>
            <a:r>
              <a:rPr lang="en-IE" b="1" dirty="0"/>
              <a:t>However, I am going to come back to that last point in my conclusions.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25</a:t>
            </a:fld>
            <a:endParaRPr lang="en-US"/>
          </a:p>
        </p:txBody>
      </p:sp>
    </p:spTree>
    <p:extLst>
      <p:ext uri="{BB962C8B-B14F-4D97-AF65-F5344CB8AC3E}">
        <p14:creationId xmlns:p14="http://schemas.microsoft.com/office/powerpoint/2010/main" val="1974276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Also…context is important; what did the experiments tell us about the interactions of the XAI techniques with this ‘real world’ credit card fraud data…?</a:t>
            </a:r>
          </a:p>
          <a:p>
            <a:endParaRPr lang="en-IE" b="1" dirty="0"/>
          </a:p>
          <a:p>
            <a:r>
              <a:rPr lang="en-IE" b="1" dirty="0"/>
              <a:t>ANCHORS took many hours to run; and would not generate outputs at all unless the input test data was broken into chunks – mention fact about 5% of data – this would be commercially unviable even for batch processing.</a:t>
            </a:r>
          </a:p>
          <a:p>
            <a:endParaRPr lang="en-IE" b="1" dirty="0"/>
          </a:p>
          <a:p>
            <a:r>
              <a:rPr lang="en-IE" b="1" dirty="0"/>
              <a:t>DiCE to did not work at all on CC dataset after the initial feature selection process was completed and the model built. The number and relationship of binary values in the search space meant that no counterfactuals were produced unless the feature set was extended with additional continuous attributes. This is not degrade the model performance and binary counterfactuals were included in the output but it could be a consideration.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26</a:t>
            </a:fld>
            <a:endParaRPr lang="en-US"/>
          </a:p>
        </p:txBody>
      </p:sp>
    </p:spTree>
    <p:extLst>
      <p:ext uri="{BB962C8B-B14F-4D97-AF65-F5344CB8AC3E}">
        <p14:creationId xmlns:p14="http://schemas.microsoft.com/office/powerpoint/2010/main" val="316294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Where would I go from here with the results of the Thesis experiment…?</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27</a:t>
            </a:fld>
            <a:endParaRPr lang="en-US"/>
          </a:p>
        </p:txBody>
      </p:sp>
    </p:spTree>
    <p:extLst>
      <p:ext uri="{BB962C8B-B14F-4D97-AF65-F5344CB8AC3E}">
        <p14:creationId xmlns:p14="http://schemas.microsoft.com/office/powerpoint/2010/main" val="2047099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Mentioned already the broadening of the experiments with more data sets and more XAI techniques.</a:t>
            </a:r>
          </a:p>
          <a:p>
            <a:endParaRPr lang="en-IE" b="1" dirty="0"/>
          </a:p>
          <a:p>
            <a:r>
              <a:rPr lang="en-IE" b="1" dirty="0"/>
              <a:t>Create more custom metrics to increase range of criteria.</a:t>
            </a:r>
          </a:p>
          <a:p>
            <a:endParaRPr lang="en-IE" b="1" dirty="0"/>
          </a:p>
          <a:p>
            <a:r>
              <a:rPr lang="en-IE" b="1" dirty="0"/>
              <a:t>On the last point there is a veritable technological arms races going on right now between software vendors to incorporate Gen AI/CoPilot capabilities into Financial Crime products. I would suggest feed all the XAI outputs into a suitably prepared LLM to present a holistic explanation back to an investigator (might have to revert to human-surveys for that) – or even go so far as to use LAMs and propose the elimination of fraud investigators for certain tasks such as submitting disclosure reports to regulators (switch domain to AML maybe).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28</a:t>
            </a:fld>
            <a:endParaRPr lang="en-US"/>
          </a:p>
        </p:txBody>
      </p:sp>
    </p:spTree>
    <p:extLst>
      <p:ext uri="{BB962C8B-B14F-4D97-AF65-F5344CB8AC3E}">
        <p14:creationId xmlns:p14="http://schemas.microsoft.com/office/powerpoint/2010/main" val="833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Proximity. Intuitively, CF examples that are closest to the original input can be the most useful to a user. We quantify proximity as the (negative) vector distance between the original input and CF example’s features. This can be specified by a distance metric such as ℓ1-distance (optionally weighted by a user-provided custom weight for each feature). Proximity of a set of counterfactual examples is the mean proximity over the set. Proximity := − 1 k Õ k </a:t>
            </a:r>
            <a:r>
              <a:rPr lang="en-GB" dirty="0" err="1"/>
              <a:t>i</a:t>
            </a:r>
            <a:r>
              <a:rPr lang="en-GB" dirty="0"/>
              <a:t>=1 </a:t>
            </a:r>
            <a:r>
              <a:rPr lang="en-GB" dirty="0" err="1"/>
              <a:t>dist</a:t>
            </a:r>
            <a:r>
              <a:rPr lang="en-GB" dirty="0"/>
              <a:t>(ci , x). </a:t>
            </a:r>
          </a:p>
          <a:p>
            <a:r>
              <a:rPr lang="en-GB" dirty="0"/>
              <a:t>(3) Sparsity. Closely connected to proximity is the feasibility property of sparsity: how many features does a user need to change to transition to the counterfactual class. Intuitively, a counterfactual example will be more feasible if it makes changes to fewer number of features</a:t>
            </a:r>
          </a:p>
          <a:p>
            <a:endParaRPr lang="en-GB" dirty="0"/>
          </a:p>
          <a:p>
            <a:r>
              <a:rPr lang="en-GB" b="0" i="0" dirty="0" err="1">
                <a:effectLst/>
                <a:latin typeface="Arial" panose="020B0604020202020204" pitchFamily="34" charset="0"/>
              </a:rPr>
              <a:t>DiCE</a:t>
            </a:r>
            <a:r>
              <a:rPr lang="en-GB" b="0" i="0" dirty="0">
                <a:effectLst/>
                <a:latin typeface="Arial" panose="020B0604020202020204" pitchFamily="34" charset="0"/>
              </a:rPr>
              <a:t>: </a:t>
            </a:r>
            <a:r>
              <a:rPr lang="en-GB" b="0" i="0" dirty="0" err="1">
                <a:effectLst/>
                <a:latin typeface="Arial" panose="020B0604020202020204" pitchFamily="34" charset="0"/>
              </a:rPr>
              <a:t>Mothilal</a:t>
            </a:r>
            <a:r>
              <a:rPr lang="en-GB" b="0" i="0" dirty="0">
                <a:effectLst/>
                <a:latin typeface="Arial" panose="020B0604020202020204" pitchFamily="34" charset="0"/>
              </a:rPr>
              <a:t>, S. A., R. K., &amp; Tan, C. (2020). Explaining machine learning classifiers through diverse counterfactual explanations. Proceedings of the 2020 Conference on Fairness, Accountability, and Transparency. </a:t>
            </a:r>
            <a:r>
              <a:rPr lang="en-GB" b="0" i="0" dirty="0" err="1">
                <a:effectLst/>
                <a:latin typeface="Arial" panose="020B0604020202020204" pitchFamily="34" charset="0"/>
              </a:rPr>
              <a:t>doi</a:t>
            </a:r>
            <a:r>
              <a:rPr lang="en-GB" b="0" i="0" dirty="0">
                <a:effectLst/>
                <a:latin typeface="Arial" panose="020B0604020202020204" pitchFamily="34" charset="0"/>
              </a:rPr>
              <a:t>: 10.48550/arXiv.1806.08049 – followed this approach; including use of German Credit dataset.</a:t>
            </a:r>
          </a:p>
          <a:p>
            <a:pPr marL="285750" indent="-285750">
              <a:buFont typeface="Wingdings" panose="05000000000000000000" pitchFamily="2" charset="2"/>
              <a:buChar char="n"/>
            </a:pPr>
            <a:r>
              <a:rPr lang="en-IE" sz="1800" b="0" i="0" u="none" strike="noStrike" baseline="0" dirty="0">
                <a:latin typeface="LinLibertineTB"/>
              </a:rPr>
              <a:t>Relative scale of features.</a:t>
            </a:r>
            <a:r>
              <a:rPr lang="en-GB" sz="1800" b="0" i="0" u="none" strike="noStrike" baseline="0" dirty="0">
                <a:effectLst/>
                <a:latin typeface="Arial" panose="020B0604020202020204" pitchFamily="34" charset="0"/>
              </a:rPr>
              <a:t> –</a:t>
            </a:r>
          </a:p>
          <a:p>
            <a:pPr marL="171450" indent="-171450">
              <a:buFont typeface="Wingdings" panose="05000000000000000000" pitchFamily="2" charset="2"/>
              <a:buChar char="n"/>
            </a:pPr>
            <a:endParaRPr lang="en-GB" sz="1800" b="0" i="0" u="none" strike="noStrike" baseline="0" dirty="0">
              <a:effectLst/>
              <a:latin typeface="Arial" panose="020B0604020202020204" pitchFamily="34" charset="0"/>
            </a:endParaRPr>
          </a:p>
          <a:p>
            <a:pPr marL="0" indent="0">
              <a:buFont typeface="Wingdings" panose="05000000000000000000" pitchFamily="2" charset="2"/>
              <a:buNone/>
            </a:pPr>
            <a:r>
              <a:rPr lang="en-GB" sz="2800" dirty="0"/>
              <a:t>Benchmarking Counterfactual Algorithms for XAI: From White Box to Black Box  - Moreira et al 2022</a:t>
            </a:r>
            <a:endParaRPr lang="en-GB" sz="1800" b="0" i="0" u="none" strike="noStrike" baseline="0" dirty="0">
              <a:effectLst/>
              <a:latin typeface="Arial" panose="020B0604020202020204" pitchFamily="34" charset="0"/>
            </a:endParaRPr>
          </a:p>
          <a:p>
            <a:pPr marL="171450" indent="-171450">
              <a:buFont typeface="Wingdings" panose="05000000000000000000" pitchFamily="2" charset="2"/>
              <a:buChar char="n"/>
            </a:pPr>
            <a:r>
              <a:rPr lang="en-GB" dirty="0"/>
              <a:t>Plausibility. This property is analogous to Actionability and Reasonability [39, 63, 64, 68, 81]. Counterfactuals that are plausible need to be valid, and the search process should yield logically plausible outcomes. As a result, immutable features should never be changed (such as religion and gender).</a:t>
            </a:r>
          </a:p>
          <a:p>
            <a:pPr marL="171450" indent="-171450">
              <a:buFont typeface="Wingdings" panose="05000000000000000000" pitchFamily="2" charset="2"/>
              <a:buChar char="n"/>
            </a:pPr>
            <a:r>
              <a:rPr lang="en-GB" dirty="0" err="1"/>
              <a:t>DiCE</a:t>
            </a:r>
            <a:r>
              <a:rPr lang="en-GB" dirty="0"/>
              <a:t> ensures plausibility, and therefore it can generate actionable and meaningful counterfactuals by constraining the space of sensitive features such as gender, race, etc.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30</a:t>
            </a:fld>
            <a:endParaRPr lang="en-US"/>
          </a:p>
        </p:txBody>
      </p:sp>
    </p:spTree>
    <p:extLst>
      <p:ext uri="{BB962C8B-B14F-4D97-AF65-F5344CB8AC3E}">
        <p14:creationId xmlns:p14="http://schemas.microsoft.com/office/powerpoint/2010/main" val="378793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To explain my background – I have ~30 years' experience in software development and testing; but the last 20 very specifically in the area of financial crime prevention.</a:t>
            </a:r>
          </a:p>
          <a:p>
            <a:endParaRPr lang="en-IE" b="1" dirty="0"/>
          </a:p>
          <a:p>
            <a:r>
              <a:rPr lang="en-IE" b="1" dirty="0"/>
              <a:t>I have peripherally been involved and interested in advance with ML over the last 8 years or so and tried to keep pace with work that my colleagues have been doing in this area – hence the access to internal datasets specialising in credit card fraud – more on that later.</a:t>
            </a:r>
          </a:p>
          <a:p>
            <a:endParaRPr lang="en-IE" b="1" dirty="0"/>
          </a:p>
          <a:p>
            <a:endParaRPr lang="en-IE" b="1" dirty="0"/>
          </a:p>
          <a:p>
            <a:r>
              <a:rPr lang="en-IE" b="1" dirty="0"/>
              <a:t>Somewhat serendipitously, at the same time in late 2022 my company was acquired by </a:t>
            </a:r>
            <a:r>
              <a:rPr lang="en-IE" b="1" dirty="0" err="1"/>
              <a:t>SymponyAI</a:t>
            </a:r>
            <a:r>
              <a:rPr lang="en-IE" b="1" dirty="0"/>
              <a:t> (who are more advanced in using ML techniques for financial crime software) at the same time that I was taking the module on Research Design and Proposal Writing (Dr Luca Longo). So, I was hearing suggested future roadmap plans from new Product Designers on the greater use of explainability techniques at the same time Dr Longo’s class was providing some guidance in this area as I was trying to shape my dissertation.</a:t>
            </a:r>
          </a:p>
          <a:p>
            <a:endParaRPr lang="en-IE" b="1" dirty="0"/>
          </a:p>
          <a:p>
            <a:r>
              <a:rPr lang="en-IE" b="1" dirty="0"/>
              <a:t>Since then, our Product has not done made major enhancements beyond the use of SHAP values, but I got to know some of the Product designers and XAI came up as a future topic for enhancement, which led me into looking at this topic much further and the idea of a comparative analysis in the financial crime domain.  </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a:t>
            </a:fld>
            <a:endParaRPr lang="en-US"/>
          </a:p>
        </p:txBody>
      </p:sp>
    </p:spTree>
    <p:extLst>
      <p:ext uri="{BB962C8B-B14F-4D97-AF65-F5344CB8AC3E}">
        <p14:creationId xmlns:p14="http://schemas.microsoft.com/office/powerpoint/2010/main" val="126510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 already mentioned the module on Research Design and Proposal Writing (Dr Luca Longo) and obviously as I was gravitating towards the topic of XAI in credit card fraud detection I began researching the existing literature on the topic.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4</a:t>
            </a:fld>
            <a:endParaRPr lang="en-US"/>
          </a:p>
        </p:txBody>
      </p:sp>
    </p:spTree>
    <p:extLst>
      <p:ext uri="{BB962C8B-B14F-4D97-AF65-F5344CB8AC3E}">
        <p14:creationId xmlns:p14="http://schemas.microsoft.com/office/powerpoint/2010/main" val="148593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 know the intention of this presentation is not focus to heavily on the literature review but to quickly synopsise the themes and inspiration from my review…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It’s hard NOT to find a paper that doesn’t throw in some comment in the intro about the need to unpick the inner workings of a ‘black box’ ML mode and explain why. EU law is pushy on the need to explain why an automated decision is made about a citizen and why a credit card transaction gets </a:t>
            </a:r>
            <a:r>
              <a:rPr lang="en-IE" sz="1200" b="1" i="0" u="none" strike="noStrike" baseline="0" dirty="0" err="1">
                <a:latin typeface="STIXTwoText-Bold"/>
              </a:rPr>
              <a:t>flaged</a:t>
            </a:r>
            <a:r>
              <a:rPr lang="en-IE" sz="1200" b="1" i="0" u="none" strike="noStrike" baseline="0" dirty="0">
                <a:latin typeface="STIXTwoText-Bold"/>
              </a:rPr>
              <a:t> as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There is still a significant amount of subjectivity about the definition of a good explanation – there is frequent use of survey of human opinion on the explanations. Without being too flippant; using real people is a problem because they are expensive, stupid (lack of domain knowledge) or biased.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very deliberately I decided early on that I wanted to avoid human interaction and build an objective comparison model of different XAI techniques for credit card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much influenced by a 2020 paper called  ‘Interpretability in healthcare: A comparative </a:t>
            </a:r>
            <a:r>
              <a:rPr lang="en-GB" sz="1200" b="1" i="0" u="none" strike="noStrike" baseline="0" dirty="0">
                <a:latin typeface="STIXTwoText-Bold"/>
              </a:rPr>
              <a:t>study of local machine learning </a:t>
            </a:r>
            <a:r>
              <a:rPr lang="en-IE" sz="1200" b="1" i="0" u="none" strike="noStrike" baseline="0" dirty="0">
                <a:latin typeface="STIXTwoText-Bold"/>
              </a:rPr>
              <a:t>interpretability techniques’  --  Radwa ElShawi1 Youssef Sherif1 Mouaz Al-Mallah2 Sherif Sakr1. I will elaborate in the following slides about where this inspiration led me – but although I could find other </a:t>
            </a:r>
            <a:r>
              <a:rPr lang="en-IE" sz="1200" b="1" i="0" u="none" strike="noStrike" baseline="0" dirty="0" err="1">
                <a:latin typeface="STIXTwoText-Bold"/>
              </a:rPr>
              <a:t>simailrish</a:t>
            </a:r>
            <a:r>
              <a:rPr lang="en-IE" sz="1200" b="1" i="0" u="none" strike="noStrike" baseline="0" dirty="0">
                <a:latin typeface="STIXTwoText-Bold"/>
              </a:rPr>
              <a:t> work with Healthcare data there was nothing obviously comparable in the same way for credit card fraud (or more general financial crime topics).</a:t>
            </a:r>
            <a:endParaRPr lang="en-GB" dirty="0"/>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5</a:t>
            </a:fld>
            <a:endParaRPr lang="en-US"/>
          </a:p>
        </p:txBody>
      </p:sp>
    </p:spTree>
    <p:extLst>
      <p:ext uri="{BB962C8B-B14F-4D97-AF65-F5344CB8AC3E}">
        <p14:creationId xmlns:p14="http://schemas.microsoft.com/office/powerpoint/2010/main" val="15694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let me refine in a more formal way what I decided was going to be the research objective for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6</a:t>
            </a:fld>
            <a:endParaRPr lang="en-US"/>
          </a:p>
        </p:txBody>
      </p:sp>
    </p:spTree>
    <p:extLst>
      <p:ext uri="{BB962C8B-B14F-4D97-AF65-F5344CB8AC3E}">
        <p14:creationId xmlns:p14="http://schemas.microsoft.com/office/powerpoint/2010/main" val="43373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This is taken from the thesis – if I simply - I wanted to take four XAI techniques and using a set of custom metrics feed this data into a statistical analysis and determine if one could be objectively quantified as ‘the best’ for this particular credit card fraud classification problem.</a:t>
            </a:r>
          </a:p>
          <a:p>
            <a:endParaRPr lang="en-IE" b="1" dirty="0"/>
          </a:p>
          <a:p>
            <a:r>
              <a:rPr lang="en-IE" b="1" dirty="0"/>
              <a:t>I am conscious that I do not need to explain to this audience how these explainers work but if you will allow me, it does help focus my thoughts, and I will give a quick overview of each – and then I will elaborate in more detail about the ‘pre-defined custom metrics’ I created… </a:t>
            </a:r>
          </a:p>
          <a:p>
            <a:endParaRPr lang="en-IE" b="1" dirty="0"/>
          </a:p>
          <a:p>
            <a:r>
              <a:rPr lang="en-IE" b="1" dirty="0"/>
              <a:t>Also, I am only considering local post-hoc explanations – so just explanations for specific credit card transaction classifications; not looking at the global model properties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7</a:t>
            </a:fld>
            <a:endParaRPr lang="en-US"/>
          </a:p>
        </p:txBody>
      </p:sp>
    </p:spTree>
    <p:extLst>
      <p:ext uri="{BB962C8B-B14F-4D97-AF65-F5344CB8AC3E}">
        <p14:creationId xmlns:p14="http://schemas.microsoft.com/office/powerpoint/2010/main" val="184045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1" i="0" dirty="0">
                <a:solidFill>
                  <a:srgbClr val="0D0D0D"/>
                </a:solidFill>
                <a:effectLst/>
                <a:latin typeface="Söhne"/>
              </a:rPr>
              <a:t>First up, SHAP values – I the financial crime products I have seen in this domain SHAP values are fairly ubiquitous. One might argue that part of this comparative analysis is to answer why you might use anything else?</a:t>
            </a:r>
          </a:p>
          <a:p>
            <a:endParaRPr lang="en-GB" sz="4400" b="0" i="0" dirty="0">
              <a:solidFill>
                <a:srgbClr val="0D0D0D"/>
              </a:solidFill>
              <a:effectLst/>
              <a:latin typeface="Söhne"/>
            </a:endParaRPr>
          </a:p>
          <a:p>
            <a:endParaRPr lang="en-GB" sz="4400" b="0" i="0" dirty="0">
              <a:solidFill>
                <a:srgbClr val="0D0D0D"/>
              </a:solidFill>
              <a:effectLst/>
              <a:latin typeface="Söhne"/>
            </a:endParaRPr>
          </a:p>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a:t>
            </a:r>
            <a:r>
              <a:rPr lang="en-GB" sz="4400" b="0" i="0" u="sng" dirty="0">
                <a:solidFill>
                  <a:srgbClr val="0D0D0D"/>
                </a:solidFill>
                <a:effectLst/>
                <a:latin typeface="Söhne"/>
              </a:rPr>
              <a:t>showing us the contribution of each feature</a:t>
            </a:r>
            <a:r>
              <a:rPr lang="en-GB" sz="4400" b="0" i="0" u="none" dirty="0">
                <a:solidFill>
                  <a:srgbClr val="0D0D0D"/>
                </a:solidFill>
                <a:effectLst/>
                <a:latin typeface="Söhne"/>
              </a:rPr>
              <a:t> </a:t>
            </a:r>
            <a:r>
              <a:rPr lang="en-GB" sz="4400" b="0" i="0" dirty="0">
                <a:solidFill>
                  <a:srgbClr val="0D0D0D"/>
                </a:solidFill>
                <a:effectLst/>
                <a:latin typeface="Söhne"/>
              </a:rPr>
              <a:t>to the final verdict for individual predictions. It’s a bit like getting a detailed recipe of how a decision was cooked up, making the often-mysterious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1" i="0" dirty="0">
                <a:solidFill>
                  <a:srgbClr val="0D0D0D"/>
                </a:solidFill>
                <a:effectLst/>
                <a:latin typeface="Söhne"/>
              </a:rPr>
              <a:t>Again, not uncommon in financial crime Products…</a:t>
            </a:r>
          </a:p>
          <a:p>
            <a:endParaRPr lang="en-GB" sz="6000" b="0" i="0" dirty="0">
              <a:solidFill>
                <a:srgbClr val="0D0D0D"/>
              </a:solidFill>
              <a:effectLst/>
              <a:latin typeface="Söhne"/>
            </a:endParaRPr>
          </a:p>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a:t>
            </a:r>
            <a:r>
              <a:rPr lang="en-GB" sz="6000" b="1" i="0" dirty="0">
                <a:solidFill>
                  <a:srgbClr val="0D0D0D"/>
                </a:solidFill>
                <a:effectLst/>
                <a:latin typeface="Söhne"/>
              </a:rPr>
              <a:t>, focusing on one decision at a time</a:t>
            </a:r>
            <a:r>
              <a:rPr lang="en-GB" sz="6000" b="0" i="0" dirty="0">
                <a:solidFill>
                  <a:srgbClr val="0D0D0D"/>
                </a:solidFill>
                <a:effectLst/>
                <a:latin typeface="Söhne"/>
              </a:rPr>
              <a:t>. It </a:t>
            </a:r>
            <a:r>
              <a:rPr lang="en-GB" sz="6000" b="1" i="0" dirty="0">
                <a:solidFill>
                  <a:srgbClr val="0D0D0D"/>
                </a:solidFill>
                <a:effectLst/>
                <a:latin typeface="Söhne"/>
              </a:rPr>
              <a:t>creates a simpler model that approximates how the original, complex model behaves for individual predictions, giving us a peek into the black box to see what's influencing its choices.</a:t>
            </a:r>
          </a:p>
          <a:p>
            <a:endParaRPr lang="en-GB" sz="6000" b="1"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3/9/2024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3/9/2024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3/9/2024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3/9/2024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3/9/2024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3/9/2024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3/9/2024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3/9/2024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3/9/2024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3/9/2024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 Comparative Analysis of XAI Methods (in Neural Network Models)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6195168"/>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X</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Y</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X</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Y</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 subset of attributes.  This appeared to impact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a:xfrm>
            <a:off x="1522412" y="1981200"/>
            <a:ext cx="10338957" cy="4187825"/>
          </a:xfrm>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Access to new and ‘almost real’ world credit card fraud data on which to experiment and test hypotheses. </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862322"/>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a:p>
            <a:pPr marL="285750" indent="-285750">
              <a:buFont typeface="Arial" panose="020B0604020202020204" pitchFamily="34" charset="0"/>
              <a:buChar char="•"/>
            </a:pPr>
            <a:r>
              <a:rPr lang="en-IE" dirty="0"/>
              <a:t>Get spec of Kubeflow Notebook</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a:t>
            </a:r>
            <a:r>
              <a:rPr lang="en-GB" sz="1800" b="1" i="0" u="none" strike="noStrike" baseline="0" dirty="0">
                <a:solidFill>
                  <a:schemeClr val="accent3">
                    <a:lumMod val="75000"/>
                  </a:schemeClr>
                </a:solidFill>
                <a:latin typeface="CMR12"/>
              </a:rPr>
              <a:t>local</a:t>
            </a:r>
            <a:r>
              <a:rPr lang="en-GB" sz="1800" i="0" u="none" strike="noStrike" baseline="0" dirty="0">
                <a:latin typeface="CMR12"/>
              </a:rPr>
              <a:t>)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b="1" dirty="0">
                <a:solidFill>
                  <a:schemeClr val="accent3">
                    <a:lumMod val="75000"/>
                  </a:schemeClr>
                </a:solidFill>
                <a:latin typeface="CMBX12"/>
              </a:rPr>
              <a:t>IF</a:t>
            </a:r>
            <a:r>
              <a:rPr lang="en-GB" sz="1800" dirty="0">
                <a:latin typeface="CMBX12"/>
              </a:rPr>
              <a:t>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b="1" dirty="0">
                <a:solidFill>
                  <a:schemeClr val="accent3">
                    <a:lumMod val="75000"/>
                  </a:schemeClr>
                </a:solidFill>
                <a:latin typeface="CMBX12"/>
              </a:rPr>
              <a:t>THEN</a:t>
            </a:r>
            <a:r>
              <a:rPr lang="en-GB" sz="1800" dirty="0">
                <a:latin typeface="CMBX12"/>
              </a:rPr>
              <a:t>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499128"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1142</TotalTime>
  <Words>6311</Words>
  <Application>Microsoft Office PowerPoint</Application>
  <PresentationFormat>Custom</PresentationFormat>
  <Paragraphs>420</Paragraphs>
  <Slides>30</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Arial</vt:lpstr>
      <vt:lpstr>Cambria</vt:lpstr>
      <vt:lpstr>CMBX12</vt:lpstr>
      <vt:lpstr>CMR12</vt:lpstr>
      <vt:lpstr>CourierStd</vt:lpstr>
      <vt:lpstr>Lato</vt:lpstr>
      <vt:lpstr>LinLibertineTB</vt:lpstr>
      <vt:lpstr>Segoe UI</vt:lpstr>
      <vt:lpstr>Söhne</vt:lpstr>
      <vt:lpstr>STIXTwoText</vt:lpstr>
      <vt:lpstr>STIXTwoText-Bold</vt:lpstr>
      <vt:lpstr>STIXTwoText-Italic</vt:lpstr>
      <vt:lpstr>system-ui</vt:lpstr>
      <vt:lpstr>var(--jp-code-font-family)</vt:lpstr>
      <vt:lpstr>var(--jp-content-font-family)</vt:lpstr>
      <vt:lpstr>Wingdings</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93</cp:revision>
  <dcterms:created xsi:type="dcterms:W3CDTF">2024-02-06T21:07:42Z</dcterms:created>
  <dcterms:modified xsi:type="dcterms:W3CDTF">2024-03-09T15:27:57Z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